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Open Sauce Light" charset="1" panose="00000400000000000000"/>
      <p:regular r:id="rId33"/>
    </p:embeddedFont>
    <p:embeddedFont>
      <p:font typeface="Ovo" charset="1" panose="02020502070400060406"/>
      <p:regular r:id="rId34"/>
    </p:embeddedFont>
    <p:embeddedFont>
      <p:font typeface="Open Sauce Medium" charset="1" panose="00000600000000000000"/>
      <p:regular r:id="rId35"/>
    </p:embeddedFont>
    <p:embeddedFont>
      <p:font typeface="Open Sauce Bold" charset="1" panose="00000800000000000000"/>
      <p:regular r:id="rId36"/>
    </p:embeddedFont>
    <p:embeddedFont>
      <p:font typeface="Open Sans" charset="1" panose="020B0606030504020204"/>
      <p:regular r:id="rId37"/>
    </p:embeddedFont>
    <p:embeddedFont>
      <p:font typeface="Open Sans Bold" charset="1" panose="020B0806030504020204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625193" y="-221954"/>
            <a:ext cx="12971613" cy="10730908"/>
          </a:xfrm>
          <a:prstGeom prst="rect">
            <a:avLst/>
          </a:prstGeom>
          <a:solidFill>
            <a:srgbClr val="EB8208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144000" y="7814061"/>
            <a:ext cx="5472762" cy="776982"/>
            <a:chOff x="0" y="0"/>
            <a:chExt cx="7297016" cy="1035975"/>
          </a:xfrm>
        </p:grpSpPr>
        <p:sp>
          <p:nvSpPr>
            <p:cNvPr name="AutoShape 4" id="4"/>
            <p:cNvSpPr/>
            <p:nvPr/>
          </p:nvSpPr>
          <p:spPr>
            <a:xfrm rot="-10800000">
              <a:off x="0" y="11007"/>
              <a:ext cx="13435" cy="101396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230110" y="-15240"/>
              <a:ext cx="7066906" cy="1051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69"/>
                </a:lnSpc>
              </a:pPr>
              <a:r>
                <a:rPr lang="en-US" sz="2335">
                  <a:solidFill>
                    <a:srgbClr val="FFFFFF"/>
                  </a:solidFill>
                  <a:latin typeface="Open Sauce Light"/>
                </a:rPr>
                <a:t>Uma proposta sobre o que desejamos alcançar até o fim do ano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17949" y="3419441"/>
            <a:ext cx="4556049" cy="3999831"/>
          </a:xfrm>
          <a:custGeom>
            <a:avLst/>
            <a:gdLst/>
            <a:ahLst/>
            <a:cxnLst/>
            <a:rect r="r" b="b" t="t" l="l"/>
            <a:pathLst>
              <a:path h="3999831" w="4556049">
                <a:moveTo>
                  <a:pt x="0" y="0"/>
                </a:moveTo>
                <a:lnTo>
                  <a:pt x="4556049" y="0"/>
                </a:lnTo>
                <a:lnTo>
                  <a:pt x="4556049" y="3999831"/>
                </a:lnTo>
                <a:lnTo>
                  <a:pt x="0" y="3999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22766" y="2338143"/>
            <a:ext cx="8120732" cy="375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0"/>
              </a:lnSpc>
            </a:pPr>
            <a:r>
              <a:rPr lang="en-US" sz="8191" spc="-163">
                <a:solidFill>
                  <a:srgbClr val="FFFFFF"/>
                </a:solidFill>
                <a:latin typeface="Ovo"/>
              </a:rPr>
              <a:t>Missão Metas e Estrategias de Investimentos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54506" y="514350"/>
            <a:ext cx="10978987" cy="9258300"/>
          </a:xfrm>
          <a:custGeom>
            <a:avLst/>
            <a:gdLst/>
            <a:ahLst/>
            <a:cxnLst/>
            <a:rect r="r" b="b" t="t" l="l"/>
            <a:pathLst>
              <a:path h="9258300" w="10978987">
                <a:moveTo>
                  <a:pt x="0" y="0"/>
                </a:moveTo>
                <a:lnTo>
                  <a:pt x="10978988" y="0"/>
                </a:lnTo>
                <a:lnTo>
                  <a:pt x="1097898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642" r="0" b="-9686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49643" y="0"/>
            <a:ext cx="13003883" cy="10287000"/>
          </a:xfrm>
          <a:prstGeom prst="rect">
            <a:avLst/>
          </a:prstGeom>
          <a:solidFill>
            <a:srgbClr val="EB8208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3336409" y="1389679"/>
            <a:ext cx="4556049" cy="3999831"/>
          </a:xfrm>
          <a:custGeom>
            <a:avLst/>
            <a:gdLst/>
            <a:ahLst/>
            <a:cxnLst/>
            <a:rect r="r" b="b" t="t" l="l"/>
            <a:pathLst>
              <a:path h="3999831" w="4556049">
                <a:moveTo>
                  <a:pt x="0" y="0"/>
                </a:moveTo>
                <a:lnTo>
                  <a:pt x="4556049" y="0"/>
                </a:lnTo>
                <a:lnTo>
                  <a:pt x="4556049" y="3999831"/>
                </a:lnTo>
                <a:lnTo>
                  <a:pt x="0" y="3999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540068"/>
            <a:ext cx="10622115" cy="914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15"/>
              </a:lnSpc>
              <a:spcBef>
                <a:spcPct val="0"/>
              </a:spcBef>
            </a:pPr>
            <a:r>
              <a:rPr lang="en-US" sz="5550" spc="-166">
                <a:solidFill>
                  <a:srgbClr val="FFFFFF"/>
                </a:solidFill>
                <a:latin typeface="Ovo Bold"/>
              </a:rPr>
              <a:t>Os diversos comparativos mostram como os fundos multimercados e CDIs são bons apenas para o lucro dos bancos. Montar uma carteira própria, diversificada com ativos que se compensam com a independência dos cenários nacionais e internacionais garantem uma acescenção positiva de patrimônio em qualquer situação.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8542" y="131383"/>
            <a:ext cx="10626602" cy="10155617"/>
          </a:xfrm>
          <a:custGeom>
            <a:avLst/>
            <a:gdLst/>
            <a:ahLst/>
            <a:cxnLst/>
            <a:rect r="r" b="b" t="t" l="l"/>
            <a:pathLst>
              <a:path h="10155617" w="10626602">
                <a:moveTo>
                  <a:pt x="0" y="0"/>
                </a:moveTo>
                <a:lnTo>
                  <a:pt x="10626602" y="0"/>
                </a:lnTo>
                <a:lnTo>
                  <a:pt x="10626602" y="10155617"/>
                </a:lnTo>
                <a:lnTo>
                  <a:pt x="0" y="10155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15735" y="474592"/>
            <a:ext cx="4556049" cy="3999831"/>
          </a:xfrm>
          <a:custGeom>
            <a:avLst/>
            <a:gdLst/>
            <a:ahLst/>
            <a:cxnLst/>
            <a:rect r="r" b="b" t="t" l="l"/>
            <a:pathLst>
              <a:path h="3999831" w="4556049">
                <a:moveTo>
                  <a:pt x="0" y="0"/>
                </a:moveTo>
                <a:lnTo>
                  <a:pt x="4556049" y="0"/>
                </a:lnTo>
                <a:lnTo>
                  <a:pt x="4556049" y="3999831"/>
                </a:lnTo>
                <a:lnTo>
                  <a:pt x="0" y="3999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155144" y="5076825"/>
            <a:ext cx="7132856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É conhecida a relação dólar x bolsa, as quais possuem comportamentos antagônicos sempre, por isso uma proteção em ativos estrangeiros é necessário para a blindagem total do patrimônio.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-273843"/>
            <a:ext cx="14841060" cy="10834686"/>
          </a:xfrm>
          <a:custGeom>
            <a:avLst/>
            <a:gdLst/>
            <a:ahLst/>
            <a:cxnLst/>
            <a:rect r="r" b="b" t="t" l="l"/>
            <a:pathLst>
              <a:path h="10834686" w="14841060">
                <a:moveTo>
                  <a:pt x="0" y="0"/>
                </a:moveTo>
                <a:lnTo>
                  <a:pt x="14841060" y="0"/>
                </a:lnTo>
                <a:lnTo>
                  <a:pt x="14841060" y="10834686"/>
                </a:lnTo>
                <a:lnTo>
                  <a:pt x="0" y="108346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5" r="0" b="-2429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79772" y="828883"/>
            <a:ext cx="8898309" cy="8429417"/>
          </a:xfrm>
          <a:custGeom>
            <a:avLst/>
            <a:gdLst/>
            <a:ahLst/>
            <a:cxnLst/>
            <a:rect r="r" b="b" t="t" l="l"/>
            <a:pathLst>
              <a:path h="8429417" w="8898309">
                <a:moveTo>
                  <a:pt x="0" y="0"/>
                </a:moveTo>
                <a:lnTo>
                  <a:pt x="8898310" y="0"/>
                </a:lnTo>
                <a:lnTo>
                  <a:pt x="8898310" y="8429417"/>
                </a:lnTo>
                <a:lnTo>
                  <a:pt x="0" y="8429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5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452386" y="3219871"/>
            <a:ext cx="6329025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Este é um exemplo de alocação de patrimônio em diversas classes de ativos que se complementam e mitigam os riscos, devolvendo sempre retornos positivos.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40731" y="-228840"/>
            <a:ext cx="6666654" cy="10807090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403040" y="291251"/>
            <a:ext cx="10433538" cy="10287000"/>
          </a:xfrm>
          <a:custGeom>
            <a:avLst/>
            <a:gdLst/>
            <a:ahLst/>
            <a:cxnLst/>
            <a:rect r="r" b="b" t="t" l="l"/>
            <a:pathLst>
              <a:path h="10287000" w="10433538">
                <a:moveTo>
                  <a:pt x="0" y="0"/>
                </a:moveTo>
                <a:lnTo>
                  <a:pt x="10433538" y="0"/>
                </a:lnTo>
                <a:lnTo>
                  <a:pt x="1043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01214" y="591727"/>
            <a:ext cx="4556049" cy="3999831"/>
          </a:xfrm>
          <a:custGeom>
            <a:avLst/>
            <a:gdLst/>
            <a:ahLst/>
            <a:cxnLst/>
            <a:rect r="r" b="b" t="t" l="l"/>
            <a:pathLst>
              <a:path h="3999831" w="4556049">
                <a:moveTo>
                  <a:pt x="0" y="0"/>
                </a:moveTo>
                <a:lnTo>
                  <a:pt x="4556049" y="0"/>
                </a:lnTo>
                <a:lnTo>
                  <a:pt x="4556049" y="3999832"/>
                </a:lnTo>
                <a:lnTo>
                  <a:pt x="0" y="399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4041" y="330207"/>
            <a:ext cx="9343783" cy="9626586"/>
          </a:xfrm>
          <a:custGeom>
            <a:avLst/>
            <a:gdLst/>
            <a:ahLst/>
            <a:cxnLst/>
            <a:rect r="r" b="b" t="t" l="l"/>
            <a:pathLst>
              <a:path h="9626586" w="9343783">
                <a:moveTo>
                  <a:pt x="0" y="0"/>
                </a:moveTo>
                <a:lnTo>
                  <a:pt x="9343783" y="0"/>
                </a:lnTo>
                <a:lnTo>
                  <a:pt x="9343783" y="9626586"/>
                </a:lnTo>
                <a:lnTo>
                  <a:pt x="0" y="9626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99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32496" y="767706"/>
            <a:ext cx="4556049" cy="3999831"/>
          </a:xfrm>
          <a:custGeom>
            <a:avLst/>
            <a:gdLst/>
            <a:ahLst/>
            <a:cxnLst/>
            <a:rect r="r" b="b" t="t" l="l"/>
            <a:pathLst>
              <a:path h="3999831" w="4556049">
                <a:moveTo>
                  <a:pt x="0" y="0"/>
                </a:moveTo>
                <a:lnTo>
                  <a:pt x="4556049" y="0"/>
                </a:lnTo>
                <a:lnTo>
                  <a:pt x="4556049" y="3999831"/>
                </a:lnTo>
                <a:lnTo>
                  <a:pt x="0" y="3999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143768"/>
            <a:ext cx="7944935" cy="7114532"/>
          </a:xfrm>
          <a:custGeom>
            <a:avLst/>
            <a:gdLst/>
            <a:ahLst/>
            <a:cxnLst/>
            <a:rect r="r" b="b" t="t" l="l"/>
            <a:pathLst>
              <a:path h="7114532" w="7944935">
                <a:moveTo>
                  <a:pt x="0" y="0"/>
                </a:moveTo>
                <a:lnTo>
                  <a:pt x="7944935" y="0"/>
                </a:lnTo>
                <a:lnTo>
                  <a:pt x="7944935" y="7114532"/>
                </a:lnTo>
                <a:lnTo>
                  <a:pt x="0" y="711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35579" y="345358"/>
            <a:ext cx="3030073" cy="2660151"/>
          </a:xfrm>
          <a:custGeom>
            <a:avLst/>
            <a:gdLst/>
            <a:ahLst/>
            <a:cxnLst/>
            <a:rect r="r" b="b" t="t" l="l"/>
            <a:pathLst>
              <a:path h="2660151" w="3030073">
                <a:moveTo>
                  <a:pt x="0" y="0"/>
                </a:moveTo>
                <a:lnTo>
                  <a:pt x="3030073" y="0"/>
                </a:lnTo>
                <a:lnTo>
                  <a:pt x="3030073" y="2660151"/>
                </a:lnTo>
                <a:lnTo>
                  <a:pt x="0" y="2660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636647" y="3229619"/>
            <a:ext cx="8229005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Este e um exemplo real do que aconteceu durante a pandemia. Enquanto os fundos imobiliários dava prejuízo, a bolsa americana teve um brutal incremento, mostrando a importância na montagem de uma carteira inteligente , baseada em estudos técnicos e não em percepções e achismos. O emocional apenas atrapalha a tomada de decisões.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40731" y="0"/>
            <a:ext cx="5959331" cy="10557447"/>
          </a:xfrm>
          <a:prstGeom prst="rect">
            <a:avLst/>
          </a:prstGeom>
          <a:solidFill>
            <a:srgbClr val="EB8208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516931" y="453590"/>
            <a:ext cx="10108350" cy="9379820"/>
          </a:xfrm>
          <a:custGeom>
            <a:avLst/>
            <a:gdLst/>
            <a:ahLst/>
            <a:cxnLst/>
            <a:rect r="r" b="b" t="t" l="l"/>
            <a:pathLst>
              <a:path h="9379820" w="10108350">
                <a:moveTo>
                  <a:pt x="0" y="0"/>
                </a:moveTo>
                <a:lnTo>
                  <a:pt x="10108350" y="0"/>
                </a:lnTo>
                <a:lnTo>
                  <a:pt x="10108350" y="9379820"/>
                </a:lnTo>
                <a:lnTo>
                  <a:pt x="0" y="9379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02887" y="1037722"/>
            <a:ext cx="4556049" cy="3999831"/>
          </a:xfrm>
          <a:custGeom>
            <a:avLst/>
            <a:gdLst/>
            <a:ahLst/>
            <a:cxnLst/>
            <a:rect r="r" b="b" t="t" l="l"/>
            <a:pathLst>
              <a:path h="3999831" w="4556049">
                <a:moveTo>
                  <a:pt x="0" y="0"/>
                </a:moveTo>
                <a:lnTo>
                  <a:pt x="4556049" y="0"/>
                </a:lnTo>
                <a:lnTo>
                  <a:pt x="4556049" y="3999832"/>
                </a:lnTo>
                <a:lnTo>
                  <a:pt x="0" y="399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6919" y="295880"/>
            <a:ext cx="10804172" cy="9695239"/>
          </a:xfrm>
          <a:custGeom>
            <a:avLst/>
            <a:gdLst/>
            <a:ahLst/>
            <a:cxnLst/>
            <a:rect r="r" b="b" t="t" l="l"/>
            <a:pathLst>
              <a:path h="9695239" w="10804172">
                <a:moveTo>
                  <a:pt x="0" y="0"/>
                </a:moveTo>
                <a:lnTo>
                  <a:pt x="10804172" y="0"/>
                </a:lnTo>
                <a:lnTo>
                  <a:pt x="10804172" y="9695240"/>
                </a:lnTo>
                <a:lnTo>
                  <a:pt x="0" y="969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01577" y="679887"/>
            <a:ext cx="4556049" cy="3999831"/>
          </a:xfrm>
          <a:custGeom>
            <a:avLst/>
            <a:gdLst/>
            <a:ahLst/>
            <a:cxnLst/>
            <a:rect r="r" b="b" t="t" l="l"/>
            <a:pathLst>
              <a:path h="3999831" w="4556049">
                <a:moveTo>
                  <a:pt x="0" y="0"/>
                </a:moveTo>
                <a:lnTo>
                  <a:pt x="4556049" y="0"/>
                </a:lnTo>
                <a:lnTo>
                  <a:pt x="4556049" y="3999832"/>
                </a:lnTo>
                <a:lnTo>
                  <a:pt x="0" y="399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40689" y="1028700"/>
            <a:ext cx="4818611" cy="6722279"/>
            <a:chOff x="0" y="0"/>
            <a:chExt cx="6424815" cy="8963039"/>
          </a:xfrm>
        </p:grpSpPr>
        <p:sp>
          <p:nvSpPr>
            <p:cNvPr name="AutoShape 3" id="3"/>
            <p:cNvSpPr/>
            <p:nvPr/>
          </p:nvSpPr>
          <p:spPr>
            <a:xfrm rot="0">
              <a:off x="0" y="2271752"/>
              <a:ext cx="6424815" cy="12700"/>
            </a:xfrm>
            <a:prstGeom prst="rect">
              <a:avLst/>
            </a:prstGeom>
            <a:solidFill>
              <a:srgbClr val="3F4042">
                <a:alpha val="4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491601"/>
              <a:ext cx="6424815" cy="1226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3F4042"/>
                  </a:solidFill>
                  <a:latin typeface="Open Sauce Light"/>
                </a:rPr>
                <a:t>Nossas missões e considerações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9050"/>
              <a:ext cx="6424815" cy="451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48"/>
                </a:lnSpc>
              </a:pPr>
              <a:r>
                <a:rPr lang="en-US" sz="2191" spc="-65">
                  <a:solidFill>
                    <a:srgbClr val="EB8208"/>
                  </a:solidFill>
                  <a:latin typeface="Open Sauce Medium"/>
                </a:rPr>
                <a:t>PARTE 1: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4475170"/>
              <a:ext cx="6424815" cy="12700"/>
            </a:xfrm>
            <a:prstGeom prst="rect">
              <a:avLst/>
            </a:prstGeom>
            <a:solidFill>
              <a:srgbClr val="3F4042">
                <a:alpha val="49804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3330019"/>
              <a:ext cx="6424815" cy="591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3F4042"/>
                  </a:solidFill>
                  <a:latin typeface="Open Sauce Light"/>
                </a:rPr>
                <a:t>2 Metas principais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819368"/>
              <a:ext cx="6424815" cy="451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48"/>
                </a:lnSpc>
              </a:pPr>
              <a:r>
                <a:rPr lang="en-US" sz="2191" spc="-65">
                  <a:solidFill>
                    <a:srgbClr val="EB8208"/>
                  </a:solidFill>
                  <a:latin typeface="Open Sauce Medium"/>
                </a:rPr>
                <a:t>PARTE 2: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7313587"/>
              <a:ext cx="6424815" cy="12700"/>
            </a:xfrm>
            <a:prstGeom prst="rect">
              <a:avLst/>
            </a:prstGeom>
            <a:solidFill>
              <a:srgbClr val="3F4042">
                <a:alpha val="4980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5533436"/>
              <a:ext cx="6424815" cy="1226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3F4042"/>
                  </a:solidFill>
                  <a:latin typeface="Open Sauce Light"/>
                </a:rPr>
                <a:t>3 estratégias de investimentos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022786"/>
              <a:ext cx="6424815" cy="451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48"/>
                </a:lnSpc>
              </a:pPr>
              <a:r>
                <a:rPr lang="en-US" sz="2191" spc="-65">
                  <a:solidFill>
                    <a:srgbClr val="EB8208"/>
                  </a:solidFill>
                  <a:latin typeface="Open Sauce Medium"/>
                </a:rPr>
                <a:t>PARTE 3: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371854"/>
              <a:ext cx="6424815" cy="591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3F4042"/>
                  </a:solidFill>
                  <a:latin typeface="Open Sauce Light"/>
                </a:rPr>
                <a:t>Resumo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7861203"/>
              <a:ext cx="6424815" cy="451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48"/>
                </a:lnSpc>
              </a:pPr>
              <a:r>
                <a:rPr lang="en-US" sz="2191" spc="-65">
                  <a:solidFill>
                    <a:srgbClr val="EB8208"/>
                  </a:solidFill>
                  <a:latin typeface="Open Sauce Medium"/>
                </a:rPr>
                <a:t>PARTE 4: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0" y="4585222"/>
            <a:ext cx="11337441" cy="5701778"/>
          </a:xfrm>
          <a:custGeom>
            <a:avLst/>
            <a:gdLst/>
            <a:ahLst/>
            <a:cxnLst/>
            <a:rect r="r" b="b" t="t" l="l"/>
            <a:pathLst>
              <a:path h="5701778" w="11337441">
                <a:moveTo>
                  <a:pt x="0" y="0"/>
                </a:moveTo>
                <a:lnTo>
                  <a:pt x="11337441" y="0"/>
                </a:lnTo>
                <a:lnTo>
                  <a:pt x="11337441" y="5701778"/>
                </a:lnTo>
                <a:lnTo>
                  <a:pt x="0" y="5701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148" r="0" b="-19411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67706" y="628152"/>
            <a:ext cx="1986337" cy="1743838"/>
          </a:xfrm>
          <a:custGeom>
            <a:avLst/>
            <a:gdLst/>
            <a:ahLst/>
            <a:cxnLst/>
            <a:rect r="r" b="b" t="t" l="l"/>
            <a:pathLst>
              <a:path h="1743838" w="1986337">
                <a:moveTo>
                  <a:pt x="0" y="0"/>
                </a:moveTo>
                <a:lnTo>
                  <a:pt x="1986336" y="0"/>
                </a:lnTo>
                <a:lnTo>
                  <a:pt x="1986336" y="1743838"/>
                </a:lnTo>
                <a:lnTo>
                  <a:pt x="0" y="174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2276740"/>
            <a:ext cx="9249971" cy="1299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302"/>
              </a:lnSpc>
            </a:pPr>
            <a:r>
              <a:rPr lang="en-US" sz="7925" spc="-237">
                <a:solidFill>
                  <a:srgbClr val="3F4042"/>
                </a:solidFill>
                <a:latin typeface="Ovo"/>
              </a:rPr>
              <a:t>Sumário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2510" y="4672775"/>
            <a:ext cx="5095050" cy="5294855"/>
          </a:xfrm>
          <a:custGeom>
            <a:avLst/>
            <a:gdLst/>
            <a:ahLst/>
            <a:cxnLst/>
            <a:rect r="r" b="b" t="t" l="l"/>
            <a:pathLst>
              <a:path h="5294855" w="5095050">
                <a:moveTo>
                  <a:pt x="0" y="0"/>
                </a:moveTo>
                <a:lnTo>
                  <a:pt x="5095049" y="0"/>
                </a:lnTo>
                <a:lnTo>
                  <a:pt x="5095049" y="5294856"/>
                </a:lnTo>
                <a:lnTo>
                  <a:pt x="0" y="5294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25582" y="4672775"/>
            <a:ext cx="5636835" cy="5256436"/>
          </a:xfrm>
          <a:custGeom>
            <a:avLst/>
            <a:gdLst/>
            <a:ahLst/>
            <a:cxnLst/>
            <a:rect r="r" b="b" t="t" l="l"/>
            <a:pathLst>
              <a:path h="5256436" w="5636835">
                <a:moveTo>
                  <a:pt x="0" y="0"/>
                </a:moveTo>
                <a:lnTo>
                  <a:pt x="5636836" y="0"/>
                </a:lnTo>
                <a:lnTo>
                  <a:pt x="5636836" y="5256436"/>
                </a:lnTo>
                <a:lnTo>
                  <a:pt x="0" y="5256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00711" y="4653499"/>
            <a:ext cx="5750695" cy="5275711"/>
          </a:xfrm>
          <a:custGeom>
            <a:avLst/>
            <a:gdLst/>
            <a:ahLst/>
            <a:cxnLst/>
            <a:rect r="r" b="b" t="t" l="l"/>
            <a:pathLst>
              <a:path h="5275711" w="5750695">
                <a:moveTo>
                  <a:pt x="0" y="0"/>
                </a:moveTo>
                <a:lnTo>
                  <a:pt x="5750695" y="0"/>
                </a:lnTo>
                <a:lnTo>
                  <a:pt x="5750695" y="5275712"/>
                </a:lnTo>
                <a:lnTo>
                  <a:pt x="0" y="5275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2510" y="474042"/>
            <a:ext cx="3423567" cy="3005607"/>
          </a:xfrm>
          <a:custGeom>
            <a:avLst/>
            <a:gdLst/>
            <a:ahLst/>
            <a:cxnLst/>
            <a:rect r="r" b="b" t="t" l="l"/>
            <a:pathLst>
              <a:path h="3005607" w="3423567">
                <a:moveTo>
                  <a:pt x="0" y="0"/>
                </a:moveTo>
                <a:lnTo>
                  <a:pt x="3423567" y="0"/>
                </a:lnTo>
                <a:lnTo>
                  <a:pt x="3423567" y="3005606"/>
                </a:lnTo>
                <a:lnTo>
                  <a:pt x="0" y="30056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51472" y="523711"/>
            <a:ext cx="9660835" cy="9239578"/>
          </a:xfrm>
          <a:custGeom>
            <a:avLst/>
            <a:gdLst/>
            <a:ahLst/>
            <a:cxnLst/>
            <a:rect r="r" b="b" t="t" l="l"/>
            <a:pathLst>
              <a:path h="9239578" w="9660835">
                <a:moveTo>
                  <a:pt x="0" y="0"/>
                </a:moveTo>
                <a:lnTo>
                  <a:pt x="9660835" y="0"/>
                </a:lnTo>
                <a:lnTo>
                  <a:pt x="9660835" y="9239578"/>
                </a:lnTo>
                <a:lnTo>
                  <a:pt x="0" y="9239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7152" y="1584665"/>
            <a:ext cx="7290305" cy="6688156"/>
          </a:xfrm>
          <a:custGeom>
            <a:avLst/>
            <a:gdLst/>
            <a:ahLst/>
            <a:cxnLst/>
            <a:rect r="r" b="b" t="t" l="l"/>
            <a:pathLst>
              <a:path h="6688156" w="7290305">
                <a:moveTo>
                  <a:pt x="0" y="0"/>
                </a:moveTo>
                <a:lnTo>
                  <a:pt x="7290305" y="0"/>
                </a:lnTo>
                <a:lnTo>
                  <a:pt x="7290305" y="6688156"/>
                </a:lnTo>
                <a:lnTo>
                  <a:pt x="0" y="6688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6090" y="727358"/>
            <a:ext cx="8407910" cy="8832284"/>
          </a:xfrm>
          <a:custGeom>
            <a:avLst/>
            <a:gdLst/>
            <a:ahLst/>
            <a:cxnLst/>
            <a:rect r="r" b="b" t="t" l="l"/>
            <a:pathLst>
              <a:path h="8832284" w="8407910">
                <a:moveTo>
                  <a:pt x="0" y="0"/>
                </a:moveTo>
                <a:lnTo>
                  <a:pt x="8407910" y="0"/>
                </a:lnTo>
                <a:lnTo>
                  <a:pt x="8407910" y="8832284"/>
                </a:lnTo>
                <a:lnTo>
                  <a:pt x="0" y="8832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34407" y="375401"/>
            <a:ext cx="2824893" cy="2480021"/>
          </a:xfrm>
          <a:custGeom>
            <a:avLst/>
            <a:gdLst/>
            <a:ahLst/>
            <a:cxnLst/>
            <a:rect r="r" b="b" t="t" l="l"/>
            <a:pathLst>
              <a:path h="2480021" w="2824893">
                <a:moveTo>
                  <a:pt x="0" y="0"/>
                </a:moveTo>
                <a:lnTo>
                  <a:pt x="2824893" y="0"/>
                </a:lnTo>
                <a:lnTo>
                  <a:pt x="2824893" y="2480021"/>
                </a:lnTo>
                <a:lnTo>
                  <a:pt x="0" y="248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460761" y="3402820"/>
            <a:ext cx="8407910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Investir no IBOVESPA é uma das piores opções de mercado. Temos apenas 500 empresas listadas. Escolher as melhores empresas são de longe a melhor forma de trabalhar com fundamentos.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460761" y="6578952"/>
            <a:ext cx="8407910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São cerca de 6.000 empresas listadas nas bolsas dos Estados Unidos. Esse número pode chegar a mais de 8.000 ativos ao considerarmos ETFs e outros ativos. NASDAQ NYSE S&amp;P são as pincipais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48482" y="3539593"/>
            <a:ext cx="6029990" cy="5234244"/>
          </a:xfrm>
          <a:custGeom>
            <a:avLst/>
            <a:gdLst/>
            <a:ahLst/>
            <a:cxnLst/>
            <a:rect r="r" b="b" t="t" l="l"/>
            <a:pathLst>
              <a:path h="5234244" w="6029990">
                <a:moveTo>
                  <a:pt x="0" y="0"/>
                </a:moveTo>
                <a:lnTo>
                  <a:pt x="6029990" y="0"/>
                </a:lnTo>
                <a:lnTo>
                  <a:pt x="6029990" y="5234243"/>
                </a:lnTo>
                <a:lnTo>
                  <a:pt x="0" y="5234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55589" y="3366797"/>
            <a:ext cx="5003711" cy="5430498"/>
          </a:xfrm>
          <a:custGeom>
            <a:avLst/>
            <a:gdLst/>
            <a:ahLst/>
            <a:cxnLst/>
            <a:rect r="r" b="b" t="t" l="l"/>
            <a:pathLst>
              <a:path h="5430498" w="5003711">
                <a:moveTo>
                  <a:pt x="0" y="0"/>
                </a:moveTo>
                <a:lnTo>
                  <a:pt x="5003711" y="0"/>
                </a:lnTo>
                <a:lnTo>
                  <a:pt x="5003711" y="5430498"/>
                </a:lnTo>
                <a:lnTo>
                  <a:pt x="0" y="5430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5185" y="3366797"/>
            <a:ext cx="4746179" cy="5407039"/>
          </a:xfrm>
          <a:custGeom>
            <a:avLst/>
            <a:gdLst/>
            <a:ahLst/>
            <a:cxnLst/>
            <a:rect r="r" b="b" t="t" l="l"/>
            <a:pathLst>
              <a:path h="5407039" w="4746179">
                <a:moveTo>
                  <a:pt x="0" y="0"/>
                </a:moveTo>
                <a:lnTo>
                  <a:pt x="4746179" y="0"/>
                </a:lnTo>
                <a:lnTo>
                  <a:pt x="4746179" y="5407039"/>
                </a:lnTo>
                <a:lnTo>
                  <a:pt x="0" y="5407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5185" y="373529"/>
            <a:ext cx="2334044" cy="2049096"/>
          </a:xfrm>
          <a:custGeom>
            <a:avLst/>
            <a:gdLst/>
            <a:ahLst/>
            <a:cxnLst/>
            <a:rect r="r" b="b" t="t" l="l"/>
            <a:pathLst>
              <a:path h="2049096" w="2334044">
                <a:moveTo>
                  <a:pt x="0" y="0"/>
                </a:moveTo>
                <a:lnTo>
                  <a:pt x="2334045" y="0"/>
                </a:lnTo>
                <a:lnTo>
                  <a:pt x="2334045" y="2049096"/>
                </a:lnTo>
                <a:lnTo>
                  <a:pt x="0" y="2049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90441" y="933450"/>
            <a:ext cx="420320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Observações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5569" y="3836328"/>
            <a:ext cx="5577311" cy="5217484"/>
          </a:xfrm>
          <a:custGeom>
            <a:avLst/>
            <a:gdLst/>
            <a:ahLst/>
            <a:cxnLst/>
            <a:rect r="r" b="b" t="t" l="l"/>
            <a:pathLst>
              <a:path h="5217484" w="5577311">
                <a:moveTo>
                  <a:pt x="0" y="0"/>
                </a:moveTo>
                <a:lnTo>
                  <a:pt x="5577311" y="0"/>
                </a:lnTo>
                <a:lnTo>
                  <a:pt x="5577311" y="5217484"/>
                </a:lnTo>
                <a:lnTo>
                  <a:pt x="0" y="52174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55216" y="3808451"/>
            <a:ext cx="5577568" cy="5245361"/>
          </a:xfrm>
          <a:custGeom>
            <a:avLst/>
            <a:gdLst/>
            <a:ahLst/>
            <a:cxnLst/>
            <a:rect r="r" b="b" t="t" l="l"/>
            <a:pathLst>
              <a:path h="5245361" w="5577568">
                <a:moveTo>
                  <a:pt x="0" y="0"/>
                </a:moveTo>
                <a:lnTo>
                  <a:pt x="5577568" y="0"/>
                </a:lnTo>
                <a:lnTo>
                  <a:pt x="5577568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10767060" y="977320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2140306" y="3815981"/>
            <a:ext cx="5600266" cy="5194983"/>
          </a:xfrm>
          <a:custGeom>
            <a:avLst/>
            <a:gdLst/>
            <a:ahLst/>
            <a:cxnLst/>
            <a:rect r="r" b="b" t="t" l="l"/>
            <a:pathLst>
              <a:path h="5194983" w="5600266">
                <a:moveTo>
                  <a:pt x="0" y="0"/>
                </a:moveTo>
                <a:lnTo>
                  <a:pt x="5600266" y="0"/>
                </a:lnTo>
                <a:lnTo>
                  <a:pt x="5600266" y="5194983"/>
                </a:lnTo>
                <a:lnTo>
                  <a:pt x="0" y="5194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5569" y="962025"/>
            <a:ext cx="17259300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Algumas considerações as Previdências Privadas que nos últimos 10 anos renderam apenas 96% do CD, uma forma fantástica dos bancos lucrarem. Não se engane, este é um dos piores investimentos no mercado.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2119" y="2569284"/>
            <a:ext cx="5577568" cy="5245361"/>
          </a:xfrm>
          <a:custGeom>
            <a:avLst/>
            <a:gdLst/>
            <a:ahLst/>
            <a:cxnLst/>
            <a:rect r="r" b="b" t="t" l="l"/>
            <a:pathLst>
              <a:path h="5245361" w="5577568">
                <a:moveTo>
                  <a:pt x="0" y="0"/>
                </a:moveTo>
                <a:lnTo>
                  <a:pt x="5577567" y="0"/>
                </a:lnTo>
                <a:lnTo>
                  <a:pt x="5577567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66789" y="2524986"/>
            <a:ext cx="5554423" cy="5237027"/>
          </a:xfrm>
          <a:custGeom>
            <a:avLst/>
            <a:gdLst/>
            <a:ahLst/>
            <a:cxnLst/>
            <a:rect r="r" b="b" t="t" l="l"/>
            <a:pathLst>
              <a:path h="5237027" w="5554423">
                <a:moveTo>
                  <a:pt x="0" y="0"/>
                </a:moveTo>
                <a:lnTo>
                  <a:pt x="5554422" y="0"/>
                </a:lnTo>
                <a:lnTo>
                  <a:pt x="5554422" y="5237028"/>
                </a:lnTo>
                <a:lnTo>
                  <a:pt x="0" y="5237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92405" y="2569284"/>
            <a:ext cx="6095595" cy="5137939"/>
          </a:xfrm>
          <a:custGeom>
            <a:avLst/>
            <a:gdLst/>
            <a:ahLst/>
            <a:cxnLst/>
            <a:rect r="r" b="b" t="t" l="l"/>
            <a:pathLst>
              <a:path h="5137939" w="6095595">
                <a:moveTo>
                  <a:pt x="0" y="0"/>
                </a:moveTo>
                <a:lnTo>
                  <a:pt x="6095595" y="0"/>
                </a:lnTo>
                <a:lnTo>
                  <a:pt x="6095595" y="5137939"/>
                </a:lnTo>
                <a:lnTo>
                  <a:pt x="0" y="5137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983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82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81565"/>
            <a:ext cx="5619453" cy="11085399"/>
          </a:xfrm>
          <a:custGeom>
            <a:avLst/>
            <a:gdLst/>
            <a:ahLst/>
            <a:cxnLst/>
            <a:rect r="r" b="b" t="t" l="l"/>
            <a:pathLst>
              <a:path h="11085399" w="5619453">
                <a:moveTo>
                  <a:pt x="0" y="0"/>
                </a:moveTo>
                <a:lnTo>
                  <a:pt x="5619453" y="0"/>
                </a:lnTo>
                <a:lnTo>
                  <a:pt x="5619453" y="11085398"/>
                </a:lnTo>
                <a:lnTo>
                  <a:pt x="0" y="1108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677" t="0" r="-183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07194" y="6253036"/>
            <a:ext cx="9561056" cy="1424570"/>
          </a:xfrm>
          <a:custGeom>
            <a:avLst/>
            <a:gdLst/>
            <a:ahLst/>
            <a:cxnLst/>
            <a:rect r="r" b="b" t="t" l="l"/>
            <a:pathLst>
              <a:path h="1424570" w="9561056">
                <a:moveTo>
                  <a:pt x="0" y="0"/>
                </a:moveTo>
                <a:lnTo>
                  <a:pt x="9561056" y="0"/>
                </a:lnTo>
                <a:lnTo>
                  <a:pt x="9561056" y="1424569"/>
                </a:lnTo>
                <a:lnTo>
                  <a:pt x="0" y="14245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74593" y="7929463"/>
            <a:ext cx="9393657" cy="1076980"/>
          </a:xfrm>
          <a:custGeom>
            <a:avLst/>
            <a:gdLst/>
            <a:ahLst/>
            <a:cxnLst/>
            <a:rect r="r" b="b" t="t" l="l"/>
            <a:pathLst>
              <a:path h="1076980" w="9393657">
                <a:moveTo>
                  <a:pt x="0" y="0"/>
                </a:moveTo>
                <a:lnTo>
                  <a:pt x="9393657" y="0"/>
                </a:lnTo>
                <a:lnTo>
                  <a:pt x="9393657" y="1076980"/>
                </a:lnTo>
                <a:lnTo>
                  <a:pt x="0" y="1076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03918" y="610068"/>
            <a:ext cx="11355382" cy="5296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6"/>
              </a:lnSpc>
            </a:pPr>
            <a:r>
              <a:rPr lang="en-US" sz="3776">
                <a:solidFill>
                  <a:srgbClr val="000000"/>
                </a:solidFill>
                <a:latin typeface="Open Sans Bold"/>
              </a:rPr>
              <a:t>Oferecemos todo o expertise e ferramentas que automatizam os processos de acompanhamento e análise de sua carteira, além de ajudá-lo a rebalancea-la mês a mês, sempre fundamentos nos estudos das Universidades de Harvard e UCLA em Los Angeles. Abaixo alguns links de nossas ferramentas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619453" y="9258300"/>
            <a:ext cx="12668547" cy="843292"/>
          </a:xfrm>
          <a:custGeom>
            <a:avLst/>
            <a:gdLst/>
            <a:ahLst/>
            <a:cxnLst/>
            <a:rect r="r" b="b" t="t" l="l"/>
            <a:pathLst>
              <a:path h="843292" w="12668547">
                <a:moveTo>
                  <a:pt x="0" y="0"/>
                </a:moveTo>
                <a:lnTo>
                  <a:pt x="12668547" y="0"/>
                </a:lnTo>
                <a:lnTo>
                  <a:pt x="12668547" y="843292"/>
                </a:lnTo>
                <a:lnTo>
                  <a:pt x="0" y="8432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31702" y="676743"/>
            <a:ext cx="4556049" cy="3999831"/>
          </a:xfrm>
          <a:custGeom>
            <a:avLst/>
            <a:gdLst/>
            <a:ahLst/>
            <a:cxnLst/>
            <a:rect r="r" b="b" t="t" l="l"/>
            <a:pathLst>
              <a:path h="3999831" w="4556049">
                <a:moveTo>
                  <a:pt x="0" y="0"/>
                </a:moveTo>
                <a:lnTo>
                  <a:pt x="4556049" y="0"/>
                </a:lnTo>
                <a:lnTo>
                  <a:pt x="4556049" y="3999832"/>
                </a:lnTo>
                <a:lnTo>
                  <a:pt x="0" y="39998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82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35316" y="2820603"/>
            <a:ext cx="10448674" cy="5970671"/>
          </a:xfrm>
          <a:custGeom>
            <a:avLst/>
            <a:gdLst/>
            <a:ahLst/>
            <a:cxnLst/>
            <a:rect r="r" b="b" t="t" l="l"/>
            <a:pathLst>
              <a:path h="5970671" w="10448674">
                <a:moveTo>
                  <a:pt x="0" y="0"/>
                </a:moveTo>
                <a:lnTo>
                  <a:pt x="10448674" y="0"/>
                </a:lnTo>
                <a:lnTo>
                  <a:pt x="10448674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11947" y="1167956"/>
            <a:ext cx="1046410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Agradecemos por sua confiança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516840" cy="1403621"/>
          </a:xfrm>
          <a:prstGeom prst="rect">
            <a:avLst/>
          </a:prstGeom>
          <a:solidFill>
            <a:srgbClr val="EB8208"/>
          </a:solidFill>
        </p:spPr>
      </p:sp>
      <p:sp>
        <p:nvSpPr>
          <p:cNvPr name="AutoShape 3" id="3"/>
          <p:cNvSpPr/>
          <p:nvPr/>
        </p:nvSpPr>
        <p:spPr>
          <a:xfrm rot="0">
            <a:off x="5056186" y="3699857"/>
            <a:ext cx="9525" cy="4310811"/>
          </a:xfrm>
          <a:prstGeom prst="rect">
            <a:avLst/>
          </a:prstGeom>
          <a:solidFill>
            <a:srgbClr val="3F4042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2242459" y="3671282"/>
            <a:ext cx="2414764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39"/>
              </a:lnSpc>
            </a:pPr>
            <a:r>
              <a:rPr lang="en-US" sz="2799" spc="139">
                <a:solidFill>
                  <a:srgbClr val="EB8208"/>
                </a:solidFill>
                <a:latin typeface="Open Sauce Bold"/>
              </a:rPr>
              <a:t>NOSSA MISSÃO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22945" y="3543865"/>
            <a:ext cx="10522597" cy="413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72"/>
              </a:lnSpc>
            </a:pPr>
            <a:r>
              <a:rPr lang="en-US" sz="6286">
                <a:solidFill>
                  <a:srgbClr val="3F4042"/>
                </a:solidFill>
                <a:latin typeface="Ovo"/>
              </a:rPr>
              <a:t>Oferecer um serviço excelente para o crescimento dos nossos clientes e investidores em todo o País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58518"/>
            <a:ext cx="7709387" cy="28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6"/>
              </a:lnSpc>
            </a:pPr>
            <a:r>
              <a:rPr lang="en-US" sz="1880" spc="71">
                <a:solidFill>
                  <a:srgbClr val="FFFFFF"/>
                </a:solidFill>
                <a:latin typeface="Open Sauce Medium"/>
              </a:rPr>
              <a:t>LION PLANEJAMENTO E ASSESSORIA DE INVESTIMENTOS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90" t="0" r="-36866" b="-34904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5056186" y="3604061"/>
            <a:ext cx="9525" cy="4310811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4" id="4"/>
          <p:cNvSpPr/>
          <p:nvPr/>
        </p:nvSpPr>
        <p:spPr>
          <a:xfrm rot="0">
            <a:off x="0" y="0"/>
            <a:ext cx="18288000" cy="140362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2242459" y="3575486"/>
            <a:ext cx="2414764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39"/>
              </a:lnSpc>
            </a:pPr>
            <a:r>
              <a:rPr lang="en-US" sz="2799" spc="139">
                <a:solidFill>
                  <a:srgbClr val="FFFFFF"/>
                </a:solidFill>
                <a:latin typeface="Open Sauce Bold"/>
              </a:rPr>
              <a:t>POR QUÊ?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22945" y="3457594"/>
            <a:ext cx="10522597" cy="3795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68"/>
              </a:lnSpc>
            </a:pPr>
            <a:r>
              <a:rPr lang="en-US" sz="5821">
                <a:solidFill>
                  <a:srgbClr val="FFFFFF"/>
                </a:solidFill>
                <a:latin typeface="Ovo"/>
              </a:rPr>
              <a:t>Porque a Lion acredita em capacitar as pessoas a fazer escolhas financeiras inteligentes diariamente.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475233" cy="1403621"/>
          </a:xfrm>
          <a:prstGeom prst="rect">
            <a:avLst/>
          </a:prstGeom>
          <a:solidFill>
            <a:srgbClr val="EB8208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558518"/>
            <a:ext cx="7709387" cy="28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6"/>
              </a:lnSpc>
            </a:pPr>
            <a:r>
              <a:rPr lang="en-US" sz="1880" spc="71">
                <a:solidFill>
                  <a:srgbClr val="FFFFFF"/>
                </a:solidFill>
                <a:latin typeface="Open Sauce Medium"/>
              </a:rPr>
              <a:t>LION PLANEJAMENTO E ASSESSORIA DE INVESTIMENTOS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1932117"/>
            <a:ext cx="10338699" cy="7326183"/>
            <a:chOff x="0" y="0"/>
            <a:chExt cx="13784932" cy="97682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8105465" cy="536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79"/>
                </a:lnSpc>
              </a:pPr>
              <a:r>
                <a:rPr lang="en-US" sz="2599" spc="129">
                  <a:solidFill>
                    <a:srgbClr val="EB8208"/>
                  </a:solidFill>
                  <a:latin typeface="Open Sauce Bold"/>
                </a:rPr>
                <a:t>COMO CHEGAMOS LÁ?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34064"/>
              <a:ext cx="13784932" cy="8934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863"/>
                </a:lnSpc>
              </a:pPr>
              <a:r>
                <a:rPr lang="en-US" sz="6817">
                  <a:solidFill>
                    <a:srgbClr val="3F4042"/>
                  </a:solidFill>
                  <a:latin typeface="Ovo"/>
                </a:rPr>
                <a:t>Vamos ter em mente os objetivos de evolução segura e consistente de patrimônio e os três passos principais para alcançá-los.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296391" y="1403621"/>
            <a:ext cx="5178841" cy="9011450"/>
          </a:xfrm>
          <a:custGeom>
            <a:avLst/>
            <a:gdLst/>
            <a:ahLst/>
            <a:cxnLst/>
            <a:rect r="r" b="b" t="t" l="l"/>
            <a:pathLst>
              <a:path h="9011450" w="5178841">
                <a:moveTo>
                  <a:pt x="0" y="0"/>
                </a:moveTo>
                <a:lnTo>
                  <a:pt x="5178842" y="0"/>
                </a:lnTo>
                <a:lnTo>
                  <a:pt x="5178842" y="9011450"/>
                </a:lnTo>
                <a:lnTo>
                  <a:pt x="0" y="9011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25" t="0" r="-2377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381435" y="-221954"/>
            <a:ext cx="7156209" cy="10730908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6217705" y="4548399"/>
            <a:ext cx="10327460" cy="10655"/>
          </a:xfrm>
          <a:prstGeom prst="rect">
            <a:avLst/>
          </a:prstGeom>
          <a:solidFill>
            <a:srgbClr val="3F4042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28700" y="3567112"/>
            <a:ext cx="3626156" cy="3171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40"/>
              </a:lnSpc>
            </a:pPr>
            <a:r>
              <a:rPr lang="en-US" sz="6950" spc="-208">
                <a:solidFill>
                  <a:srgbClr val="3F4042"/>
                </a:solidFill>
                <a:latin typeface="Ovo"/>
              </a:rPr>
              <a:t>2 principais</a:t>
            </a:r>
          </a:p>
          <a:p>
            <a:pPr algn="l" marL="0" indent="0" lvl="0">
              <a:lnSpc>
                <a:spcPts val="8340"/>
              </a:lnSpc>
            </a:pPr>
            <a:r>
              <a:rPr lang="en-US" sz="6950" spc="-208">
                <a:solidFill>
                  <a:srgbClr val="3F4042"/>
                </a:solidFill>
                <a:latin typeface="Ovo"/>
              </a:rPr>
              <a:t>metas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555708" y="4807351"/>
            <a:ext cx="3920310" cy="871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71"/>
              </a:lnSpc>
              <a:spcBef>
                <a:spcPct val="0"/>
              </a:spcBef>
            </a:pPr>
            <a:r>
              <a:rPr lang="en-US" sz="5050" spc="-101">
                <a:solidFill>
                  <a:srgbClr val="EB8208"/>
                </a:solidFill>
                <a:latin typeface="Ovo"/>
              </a:rPr>
              <a:t>de 10 a 130%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48848" y="4854976"/>
            <a:ext cx="4596317" cy="218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89"/>
              </a:lnSpc>
              <a:spcBef>
                <a:spcPct val="0"/>
              </a:spcBef>
            </a:pPr>
            <a:r>
              <a:rPr lang="en-US" sz="2492" spc="-49">
                <a:solidFill>
                  <a:srgbClr val="EB8208"/>
                </a:solidFill>
                <a:latin typeface="Ovo"/>
              </a:rPr>
              <a:t>DIVESIFICAÇÃO DE ATIVOS SEGUROS COMPENSATÓRIOS A DIFERENTES CENÁRIOSDESCOLADO DO CENARIO POLÍTICO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17705" y="3967850"/>
            <a:ext cx="4596317" cy="366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8"/>
              </a:lnSpc>
              <a:spcBef>
                <a:spcPct val="0"/>
              </a:spcBef>
            </a:pPr>
            <a:r>
              <a:rPr lang="en-US" sz="2177">
                <a:solidFill>
                  <a:srgbClr val="3F4042"/>
                </a:solidFill>
                <a:latin typeface="Open Sauce Medium"/>
              </a:rPr>
              <a:t>CRESCIMENTO ACIMA DA SELIC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48848" y="3986712"/>
            <a:ext cx="4596317" cy="34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75"/>
              </a:lnSpc>
              <a:spcBef>
                <a:spcPct val="0"/>
              </a:spcBef>
            </a:pPr>
            <a:r>
              <a:rPr lang="en-US" sz="2125">
                <a:solidFill>
                  <a:srgbClr val="3F4042"/>
                </a:solidFill>
                <a:latin typeface="Open Sauce Medium"/>
              </a:rPr>
              <a:t>RECEITA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15300" cy="10287000"/>
          </a:xfrm>
          <a:custGeom>
            <a:avLst/>
            <a:gdLst/>
            <a:ahLst/>
            <a:cxnLst/>
            <a:rect r="r" b="b" t="t" l="l"/>
            <a:pathLst>
              <a:path h="10287000" w="8115300">
                <a:moveTo>
                  <a:pt x="0" y="0"/>
                </a:moveTo>
                <a:lnTo>
                  <a:pt x="8115300" y="0"/>
                </a:lnTo>
                <a:lnTo>
                  <a:pt x="8115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481" t="0" r="-48659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8115300" y="-187233"/>
            <a:ext cx="10380736" cy="3551616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9144000" y="1219941"/>
            <a:ext cx="6328315" cy="886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3"/>
              </a:lnSpc>
            </a:pPr>
            <a:r>
              <a:rPr lang="en-US" sz="2602">
                <a:solidFill>
                  <a:srgbClr val="3F4042"/>
                </a:solidFill>
                <a:latin typeface="Open Sauce Bold"/>
              </a:rPr>
              <a:t>AS PRINCIPAIS ESTRATÉGIAS DA NOSSA EMPRESA PARA O ANO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144000" y="5092065"/>
            <a:ext cx="7933177" cy="407670"/>
            <a:chOff x="0" y="0"/>
            <a:chExt cx="10577569" cy="543560"/>
          </a:xfrm>
        </p:grpSpPr>
        <p:sp>
          <p:nvSpPr>
            <p:cNvPr name="AutoShape 6" id="6"/>
            <p:cNvSpPr/>
            <p:nvPr/>
          </p:nvSpPr>
          <p:spPr>
            <a:xfrm rot="0">
              <a:off x="1198275" y="265430"/>
              <a:ext cx="1727078" cy="12700"/>
            </a:xfrm>
            <a:prstGeom prst="rect">
              <a:avLst/>
            </a:prstGeom>
            <a:solidFill>
              <a:srgbClr val="3F4042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27093"/>
              <a:ext cx="767255" cy="559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EB8208"/>
                  </a:solidFill>
                  <a:latin typeface="Open Sauce Medium"/>
                </a:rPr>
                <a:t>01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292872" y="-14605"/>
              <a:ext cx="7284698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3F4042"/>
                  </a:solidFill>
                  <a:latin typeface="Open Sauce Light"/>
                </a:rPr>
                <a:t>Melhorar os conceitos de ativos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6480382"/>
            <a:ext cx="7933177" cy="407670"/>
            <a:chOff x="0" y="0"/>
            <a:chExt cx="10577569" cy="543560"/>
          </a:xfrm>
        </p:grpSpPr>
        <p:sp>
          <p:nvSpPr>
            <p:cNvPr name="AutoShape 10" id="10"/>
            <p:cNvSpPr/>
            <p:nvPr/>
          </p:nvSpPr>
          <p:spPr>
            <a:xfrm rot="0">
              <a:off x="1198275" y="265430"/>
              <a:ext cx="1727078" cy="12700"/>
            </a:xfrm>
            <a:prstGeom prst="rect">
              <a:avLst/>
            </a:prstGeom>
            <a:solidFill>
              <a:srgbClr val="3F4042"/>
            </a:solid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-27093"/>
              <a:ext cx="830755" cy="559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EB8208"/>
                  </a:solidFill>
                  <a:latin typeface="Open Sauce Medium"/>
                </a:rPr>
                <a:t>02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292872" y="-47625"/>
              <a:ext cx="7284698" cy="591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3F4042"/>
                  </a:solidFill>
                  <a:latin typeface="Open Sauce Light"/>
                </a:rPr>
                <a:t>Investir no exterior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44000" y="7868700"/>
            <a:ext cx="7933177" cy="407670"/>
            <a:chOff x="0" y="0"/>
            <a:chExt cx="10577569" cy="543560"/>
          </a:xfrm>
        </p:grpSpPr>
        <p:sp>
          <p:nvSpPr>
            <p:cNvPr name="AutoShape 14" id="14"/>
            <p:cNvSpPr/>
            <p:nvPr/>
          </p:nvSpPr>
          <p:spPr>
            <a:xfrm rot="0">
              <a:off x="1198275" y="265430"/>
              <a:ext cx="1727078" cy="12700"/>
            </a:xfrm>
            <a:prstGeom prst="rect">
              <a:avLst/>
            </a:prstGeom>
            <a:solidFill>
              <a:srgbClr val="3F4042"/>
            </a:solid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292872" y="-47625"/>
              <a:ext cx="7284698" cy="591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3F4042"/>
                  </a:solidFill>
                  <a:latin typeface="Open Sauce Light"/>
                </a:rPr>
                <a:t>Criar uma carteira diversificada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27093"/>
              <a:ext cx="830755" cy="559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EB8208"/>
                  </a:solidFill>
                  <a:latin typeface="Open Sauce Medium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74070" y="7412930"/>
            <a:ext cx="5748141" cy="5748141"/>
          </a:xfrm>
          <a:custGeom>
            <a:avLst/>
            <a:gdLst/>
            <a:ahLst/>
            <a:cxnLst/>
            <a:rect r="r" b="b" t="t" l="l"/>
            <a:pathLst>
              <a:path h="5748141" w="5748141">
                <a:moveTo>
                  <a:pt x="0" y="0"/>
                </a:moveTo>
                <a:lnTo>
                  <a:pt x="5748140" y="0"/>
                </a:lnTo>
                <a:lnTo>
                  <a:pt x="5748140" y="5748140"/>
                </a:lnTo>
                <a:lnTo>
                  <a:pt x="0" y="574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7598" y="2126193"/>
            <a:ext cx="16836863" cy="7743284"/>
          </a:xfrm>
          <a:custGeom>
            <a:avLst/>
            <a:gdLst/>
            <a:ahLst/>
            <a:cxnLst/>
            <a:rect r="r" b="b" t="t" l="l"/>
            <a:pathLst>
              <a:path h="7743284" w="16836863">
                <a:moveTo>
                  <a:pt x="0" y="0"/>
                </a:moveTo>
                <a:lnTo>
                  <a:pt x="16836863" y="0"/>
                </a:lnTo>
                <a:lnTo>
                  <a:pt x="16836863" y="7743284"/>
                </a:lnTo>
                <a:lnTo>
                  <a:pt x="0" y="774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71550"/>
            <a:ext cx="16525761" cy="822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32"/>
              </a:lnSpc>
            </a:pPr>
            <a:r>
              <a:rPr lang="en-US" sz="5025" spc="-150">
                <a:solidFill>
                  <a:srgbClr val="EB8208"/>
                </a:solidFill>
                <a:latin typeface="Ovo Bold"/>
              </a:rPr>
              <a:t>Entendendo o comportamento da bolsa nos ultimos 23 anos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40731" y="-228840"/>
            <a:ext cx="18969461" cy="244403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436423" y="1703470"/>
            <a:ext cx="14869165" cy="8175136"/>
          </a:xfrm>
          <a:custGeom>
            <a:avLst/>
            <a:gdLst/>
            <a:ahLst/>
            <a:cxnLst/>
            <a:rect r="r" b="b" t="t" l="l"/>
            <a:pathLst>
              <a:path h="8175136" w="14869165">
                <a:moveTo>
                  <a:pt x="0" y="0"/>
                </a:moveTo>
                <a:lnTo>
                  <a:pt x="14869165" y="0"/>
                </a:lnTo>
                <a:lnTo>
                  <a:pt x="14869165" y="8175136"/>
                </a:lnTo>
                <a:lnTo>
                  <a:pt x="0" y="8175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DAGFhSWFCPw</dc:identifier>
  <dcterms:modified xsi:type="dcterms:W3CDTF">2011-08-01T06:04:30Z</dcterms:modified>
  <cp:revision>1</cp:revision>
  <dc:title>Missão Metas e Estrategias de Investimentos</dc:title>
</cp:coreProperties>
</file>